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2" r:id="rId5"/>
    <p:sldId id="292" r:id="rId6"/>
    <p:sldId id="283" r:id="rId7"/>
    <p:sldId id="291" r:id="rId8"/>
    <p:sldId id="284" r:id="rId9"/>
    <p:sldId id="294" r:id="rId10"/>
    <p:sldId id="295" r:id="rId11"/>
    <p:sldId id="285" r:id="rId12"/>
    <p:sldId id="296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74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04-Nov-19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04-Nov-19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98087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786485" y="6191250"/>
            <a:ext cx="1662546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s-AR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</a:t>
            </a: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ROCESAMIENTO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ADAPTATIVO 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 SEÑALES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60622" y="3736622"/>
            <a:ext cx="1824618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PROCESAMIENTO</a:t>
            </a:r>
          </a:p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ADAPTATIVO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DE SEÑALES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SIGNAL </a:t>
            </a:r>
            <a:br>
              <a:rPr lang="en-US" dirty="0"/>
            </a:br>
            <a:r>
              <a:rPr lang="en-US" dirty="0"/>
              <a:t>Equalization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sz="2000" dirty="0">
                <a:latin typeface="Palatino Linotype" panose="02040502050505030304" pitchFamily="18" charset="0"/>
              </a:rPr>
              <a:t>R</a:t>
            </a:r>
            <a:r>
              <a:rPr lang="en-US" sz="2000" dirty="0" err="1">
                <a:latin typeface="Palatino Linotype" panose="02040502050505030304" pitchFamily="18" charset="0"/>
              </a:rPr>
              <a:t>ocío</a:t>
            </a:r>
            <a:r>
              <a:rPr lang="en-US" sz="2000" dirty="0">
                <a:latin typeface="Palatino Linotype" panose="02040502050505030304" pitchFamily="18" charset="0"/>
              </a:rPr>
              <a:t> Parra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Lucero Fernandez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7085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 descr="decorative element">
            <a:extLst>
              <a:ext uri="{FF2B5EF4-FFF2-40B4-BE49-F238E27FC236}">
                <a16:creationId xmlns:a16="http://schemas.microsoft.com/office/drawing/2014/main" id="{9C71A90D-CC69-42DB-8884-D794B021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6313B1-11EB-49CB-BDA7-3609709DE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02250" y="4357585"/>
            <a:ext cx="6798250" cy="1674470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problema</a:t>
            </a:r>
            <a:r>
              <a:rPr lang="en-US" dirty="0"/>
              <a:t>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0178" y="3691467"/>
            <a:ext cx="3635022" cy="2901244"/>
          </a:xfrm>
        </p:spPr>
        <p:txBody>
          <a:bodyPr/>
          <a:lstStyle/>
          <a:p>
            <a:r>
              <a:rPr lang="en-US" sz="2000" dirty="0" err="1">
                <a:latin typeface="Palatino Linotype" panose="02040502050505030304" pitchFamily="18" charset="0"/>
              </a:rPr>
              <a:t>Secuencia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</a:rPr>
              <a:t>pseudoaleatoria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r>
              <a:rPr lang="en-US" sz="2000" dirty="0" err="1">
                <a:latin typeface="Palatino Linotype" panose="02040502050505030304" pitchFamily="18" charset="0"/>
              </a:rPr>
              <a:t>codificada</a:t>
            </a:r>
            <a:r>
              <a:rPr lang="en-US" sz="2000" dirty="0">
                <a:latin typeface="Palatino Linotype" panose="02040502050505030304" pitchFamily="18" charset="0"/>
              </a:rPr>
              <a:t> con Manchester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+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Canal </a:t>
            </a:r>
            <a:r>
              <a:rPr lang="en-US" sz="2000" dirty="0" err="1">
                <a:latin typeface="Palatino Linotype" panose="02040502050505030304" pitchFamily="18" charset="0"/>
              </a:rPr>
              <a:t>ruidoso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Alternativas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LMS</a:t>
            </a:r>
          </a:p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NLMS</a:t>
            </a:r>
          </a:p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SIGN-ERROR</a:t>
            </a:r>
          </a:p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SIGN-DATA</a:t>
            </a:r>
          </a:p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SIGN-SIGN</a:t>
            </a:r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000" dirty="0" err="1">
                <a:latin typeface="Bell MT" panose="02020503060305020303" pitchFamily="18" charset="0"/>
              </a:rPr>
              <a:t>Parámetros</a:t>
            </a:r>
            <a:r>
              <a:rPr lang="en-US" sz="2000" dirty="0">
                <a:latin typeface="Bell MT" panose="02020503060305020303" pitchFamily="18" charset="0"/>
              </a:rPr>
              <a:t> </a:t>
            </a:r>
            <a:r>
              <a:rPr lang="en-US" sz="2000" dirty="0" err="1">
                <a:latin typeface="Bell MT" panose="02020503060305020303" pitchFamily="18" charset="0"/>
              </a:rPr>
              <a:t>probados</a:t>
            </a:r>
            <a:r>
              <a:rPr lang="en-US" sz="2000" dirty="0">
                <a:latin typeface="Bell MT" panose="02020503060305020303" pitchFamily="18" charset="0"/>
              </a:rPr>
              <a:t>: mu = </a:t>
            </a:r>
            <a:r>
              <a:rPr lang="en-US" sz="2000" dirty="0"/>
              <a:t>0.002</a:t>
            </a:r>
            <a:r>
              <a:rPr lang="en-US" sz="2000" dirty="0">
                <a:latin typeface="Bell MT" panose="02020503060305020303" pitchFamily="18" charset="0"/>
              </a:rPr>
              <a:t>, N = </a:t>
            </a:r>
            <a:r>
              <a:rPr lang="en-US" sz="2000" dirty="0"/>
              <a:t>500</a:t>
            </a:r>
            <a:r>
              <a:rPr lang="en-US" sz="2000" dirty="0">
                <a:latin typeface="Bell MT" panose="02020503060305020303" pitchFamily="18" charset="0"/>
              </a:rPr>
              <a:t>, delay = </a:t>
            </a:r>
            <a:r>
              <a:rPr lang="en-US" sz="2000" dirty="0"/>
              <a:t>1</a:t>
            </a:r>
            <a:r>
              <a:rPr lang="en-US" sz="2000" dirty="0">
                <a:latin typeface="Bell MT" panose="02020503060305020303" pitchFamily="18" charset="0"/>
              </a:rPr>
              <a:t>, M = </a:t>
            </a:r>
            <a:r>
              <a:rPr lang="en-US" sz="2000" dirty="0"/>
              <a:t>20</a:t>
            </a:r>
            <a:r>
              <a:rPr lang="en-US" sz="2000" dirty="0">
                <a:latin typeface="Bell MT" panose="02020503060305020303" pitchFamily="18" charset="0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866427"/>
            <a:ext cx="4500000" cy="751815"/>
          </a:xfrm>
          <a:solidFill>
            <a:schemeClr val="tx1"/>
          </a:solidFill>
        </p:spPr>
        <p:txBody>
          <a:bodyPr/>
          <a:lstStyle/>
          <a:p>
            <a:r>
              <a:rPr lang="es-AR" sz="2800" dirty="0"/>
              <a:t>Algoritmo</a:t>
            </a:r>
            <a:r>
              <a:rPr lang="es-AR" dirty="0"/>
              <a:t>	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pPr marL="0" indent="0" algn="r">
              <a:buNone/>
            </a:pPr>
            <a:r>
              <a:rPr lang="en-US" sz="2400" dirty="0">
                <a:latin typeface="Bell MT" panose="02020503060305020303" pitchFamily="18" charset="0"/>
              </a:rPr>
              <a:t>LMS</a:t>
            </a:r>
          </a:p>
          <a:p>
            <a:pPr marL="0" indent="0" algn="r">
              <a:buNone/>
            </a:pPr>
            <a:r>
              <a:rPr lang="en-US" sz="2400" dirty="0">
                <a:latin typeface="Bell MT" panose="02020503060305020303" pitchFamily="18" charset="0"/>
              </a:rPr>
              <a:t>NLMS</a:t>
            </a:r>
          </a:p>
          <a:p>
            <a:pPr marL="0" indent="0" algn="r">
              <a:buNone/>
            </a:pPr>
            <a:r>
              <a:rPr lang="en-US" sz="2400" dirty="0">
                <a:latin typeface="Bell MT" panose="02020503060305020303" pitchFamily="18" charset="0"/>
              </a:rPr>
              <a:t>SIGN-ERROR</a:t>
            </a:r>
          </a:p>
          <a:p>
            <a:pPr marL="0" indent="0" algn="r">
              <a:buNone/>
            </a:pPr>
            <a:r>
              <a:rPr lang="en-US" sz="2400" dirty="0">
                <a:latin typeface="Bell MT" panose="02020503060305020303" pitchFamily="18" charset="0"/>
              </a:rPr>
              <a:t>SIGN-DATA</a:t>
            </a:r>
          </a:p>
          <a:p>
            <a:pPr marL="0" indent="0" algn="r">
              <a:buNone/>
            </a:pPr>
            <a:r>
              <a:rPr lang="en-US" sz="2400" dirty="0">
                <a:latin typeface="Bell MT" panose="02020503060305020303" pitchFamily="18" charset="0"/>
              </a:rPr>
              <a:t>SIGN-SIGN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865491"/>
            <a:ext cx="4500000" cy="751815"/>
          </a:xfrm>
        </p:spPr>
        <p:txBody>
          <a:bodyPr/>
          <a:lstStyle/>
          <a:p>
            <a:r>
              <a:rPr lang="en-US" sz="2800" dirty="0" err="1"/>
              <a:t>Velocidad</a:t>
            </a:r>
            <a:r>
              <a:rPr lang="en-US" sz="2800" dirty="0"/>
              <a:t> </a:t>
            </a:r>
            <a:r>
              <a:rPr lang="en-US" sz="2800" dirty="0" err="1"/>
              <a:t>Computacional</a:t>
            </a:r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2.7 s</a:t>
            </a:r>
          </a:p>
          <a:p>
            <a:pPr marL="0" indent="0">
              <a:buNone/>
            </a:pPr>
            <a:r>
              <a:rPr lang="en-US" sz="2400" dirty="0"/>
              <a:t>2.8 s</a:t>
            </a:r>
          </a:p>
          <a:p>
            <a:pPr marL="0" indent="0">
              <a:buNone/>
            </a:pPr>
            <a:r>
              <a:rPr lang="en-US" sz="2400" dirty="0"/>
              <a:t>3.6 s</a:t>
            </a:r>
          </a:p>
          <a:p>
            <a:pPr marL="0" indent="0">
              <a:buNone/>
            </a:pPr>
            <a:r>
              <a:rPr lang="en-US" sz="2400" dirty="0"/>
              <a:t>4.0 s</a:t>
            </a:r>
          </a:p>
          <a:p>
            <a:pPr marL="0" indent="0">
              <a:buNone/>
            </a:pPr>
            <a:r>
              <a:rPr lang="en-US" sz="2400" dirty="0"/>
              <a:t>5.1 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435866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43730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554708"/>
              </p:ext>
            </p:extLst>
          </p:nvPr>
        </p:nvGraphicFramePr>
        <p:xfrm>
          <a:off x="3339036" y="1638000"/>
          <a:ext cx="3383645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  <a:latin typeface="Bell MT" panose="020205030603050203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 err="1">
                          <a:solidFill>
                            <a:schemeClr val="bg1"/>
                          </a:solidFill>
                          <a:latin typeface="Bell MT" panose="02020503060305020303" pitchFamily="18" charset="0"/>
                        </a:rPr>
                        <a:t>Velocidad</a:t>
                      </a:r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Bell MT" panose="02020503060305020303" pitchFamily="18" charset="0"/>
                        </a:rPr>
                        <a:t> </a:t>
                      </a:r>
                      <a:r>
                        <a:rPr lang="en-ZA" sz="1600" b="0" dirty="0" err="1">
                          <a:solidFill>
                            <a:schemeClr val="bg1"/>
                          </a:solidFill>
                          <a:latin typeface="Bell MT" panose="02020503060305020303" pitchFamily="18" charset="0"/>
                        </a:rPr>
                        <a:t>Computacional</a:t>
                      </a:r>
                      <a:endParaRPr lang="en-ZA" sz="1600" b="0" dirty="0">
                        <a:solidFill>
                          <a:schemeClr val="bg1"/>
                        </a:solidFill>
                        <a:latin typeface="Bell MT" panose="020205030603050203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NLMS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SIGN-ERROR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SIGN-DATA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SIGN-SIGN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ell MT" panose="02020503060305020303" pitchFamily="18" charset="0"/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april@firstupconsultants.com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http://firstupconsultants.com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dirty="0">
                <a:latin typeface="Corbel" panose="020B0503020204020204" pitchFamily="34" charset="0"/>
              </a:rPr>
              <a:t>CONSULTANTS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234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Bell MT</vt:lpstr>
      <vt:lpstr>Calibri</vt:lpstr>
      <vt:lpstr>Corbel</vt:lpstr>
      <vt:lpstr>Palatino Linotype</vt:lpstr>
      <vt:lpstr>Times New Roman</vt:lpstr>
      <vt:lpstr>Office Theme</vt:lpstr>
      <vt:lpstr>SIGNAL  Equalization</vt:lpstr>
      <vt:lpstr>El problema:</vt:lpstr>
      <vt:lpstr>About Us</vt:lpstr>
      <vt:lpstr>Alternativas</vt:lpstr>
      <vt:lpstr>COMPARación</vt:lpstr>
      <vt:lpstr>Chart Options</vt:lpstr>
      <vt:lpstr>Table</vt:lpstr>
      <vt:lpstr>Slide Title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2019-11-04T04:52:41Z</dcterms:created>
  <dcterms:modified xsi:type="dcterms:W3CDTF">2019-11-04T05:22:38Z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